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19"/>
  </p:notesMasterIdLst>
  <p:sldIdLst>
    <p:sldId id="374" r:id="rId2"/>
    <p:sldId id="375" r:id="rId3"/>
    <p:sldId id="378" r:id="rId4"/>
    <p:sldId id="373" r:id="rId5"/>
    <p:sldId id="363" r:id="rId6"/>
    <p:sldId id="383" r:id="rId7"/>
    <p:sldId id="350" r:id="rId8"/>
    <p:sldId id="381" r:id="rId9"/>
    <p:sldId id="344" r:id="rId10"/>
    <p:sldId id="367" r:id="rId11"/>
    <p:sldId id="371" r:id="rId12"/>
    <p:sldId id="380" r:id="rId13"/>
    <p:sldId id="345" r:id="rId14"/>
    <p:sldId id="365" r:id="rId15"/>
    <p:sldId id="382" r:id="rId16"/>
    <p:sldId id="343" r:id="rId17"/>
    <p:sldId id="377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00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BE2B9E-B69E-4950-B64A-66593416E643}" type="datetimeFigureOut">
              <a:rPr lang="en-AU" smtClean="0"/>
              <a:t>11/06/2015</a:t>
            </a:fld>
            <a:endParaRPr lang="en-A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BE178E-DBF2-4F2D-9D09-93FDA1A85C26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63164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57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AU" smtClean="0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6823F6CB-CC8E-44BD-8D79-2806BCDC606B}" type="slidenum">
              <a:rPr lang="en-AU" smtClean="0"/>
              <a:pPr>
                <a:defRPr/>
              </a:pPr>
              <a:t>4</a:t>
            </a:fld>
            <a:endParaRPr lang="en-A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57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AU" smtClean="0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6823F6CB-CC8E-44BD-8D79-2806BCDC606B}" type="slidenum">
              <a:rPr lang="en-AU" smtClean="0"/>
              <a:pPr>
                <a:defRPr/>
              </a:pPr>
              <a:t>13</a:t>
            </a:fld>
            <a:endParaRPr lang="en-A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57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AU" smtClean="0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6823F6CB-CC8E-44BD-8D79-2806BCDC606B}" type="slidenum">
              <a:rPr lang="en-AU" smtClean="0"/>
              <a:pPr>
                <a:defRPr/>
              </a:pPr>
              <a:t>14</a:t>
            </a:fld>
            <a:endParaRPr lang="en-A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57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AU" smtClean="0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6823F6CB-CC8E-44BD-8D79-2806BCDC606B}" type="slidenum">
              <a:rPr lang="en-AU" smtClean="0"/>
              <a:pPr>
                <a:defRPr/>
              </a:pPr>
              <a:t>15</a:t>
            </a:fld>
            <a:endParaRPr lang="en-A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57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AU" smtClean="0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6823F6CB-CC8E-44BD-8D79-2806BCDC606B}" type="slidenum">
              <a:rPr lang="en-AU" smtClean="0"/>
              <a:pPr>
                <a:defRPr/>
              </a:pPr>
              <a:t>16</a:t>
            </a:fld>
            <a:endParaRPr lang="en-A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57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AU" smtClean="0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6823F6CB-CC8E-44BD-8D79-2806BCDC606B}" type="slidenum">
              <a:rPr lang="en-AU" smtClean="0"/>
              <a:pPr>
                <a:defRPr/>
              </a:pPr>
              <a:t>17</a:t>
            </a:fld>
            <a:endParaRPr lang="en-A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57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AU" smtClean="0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6823F6CB-CC8E-44BD-8D79-2806BCDC606B}" type="slidenum">
              <a:rPr lang="en-AU" smtClean="0"/>
              <a:pPr>
                <a:defRPr/>
              </a:pPr>
              <a:t>5</a:t>
            </a:fld>
            <a:endParaRPr lang="en-A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57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AU" smtClean="0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6823F6CB-CC8E-44BD-8D79-2806BCDC606B}" type="slidenum">
              <a:rPr lang="en-AU" smtClean="0"/>
              <a:pPr>
                <a:defRPr/>
              </a:pPr>
              <a:t>6</a:t>
            </a:fld>
            <a:endParaRPr lang="en-A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57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AU" smtClean="0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6823F6CB-CC8E-44BD-8D79-2806BCDC606B}" type="slidenum">
              <a:rPr lang="en-AU" smtClean="0"/>
              <a:pPr>
                <a:defRPr/>
              </a:pPr>
              <a:t>7</a:t>
            </a:fld>
            <a:endParaRPr lang="en-A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57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AU" smtClean="0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6823F6CB-CC8E-44BD-8D79-2806BCDC606B}" type="slidenum">
              <a:rPr lang="en-AU" smtClean="0"/>
              <a:pPr>
                <a:defRPr/>
              </a:pPr>
              <a:t>8</a:t>
            </a:fld>
            <a:endParaRPr lang="en-A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57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AU" smtClean="0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6823F6CB-CC8E-44BD-8D79-2806BCDC606B}" type="slidenum">
              <a:rPr lang="en-AU" smtClean="0"/>
              <a:pPr>
                <a:defRPr/>
              </a:pPr>
              <a:t>9</a:t>
            </a:fld>
            <a:endParaRPr lang="en-A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57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AU" smtClean="0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6823F6CB-CC8E-44BD-8D79-2806BCDC606B}" type="slidenum">
              <a:rPr lang="en-AU" smtClean="0"/>
              <a:pPr>
                <a:defRPr/>
              </a:pPr>
              <a:t>10</a:t>
            </a:fld>
            <a:endParaRPr lang="en-A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57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AU" smtClean="0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6823F6CB-CC8E-44BD-8D79-2806BCDC606B}" type="slidenum">
              <a:rPr lang="en-AU" smtClean="0"/>
              <a:pPr>
                <a:defRPr/>
              </a:pPr>
              <a:t>11</a:t>
            </a:fld>
            <a:endParaRPr lang="en-A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57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AU" smtClean="0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6823F6CB-CC8E-44BD-8D79-2806BCDC606B}" type="slidenum">
              <a:rPr lang="en-AU" smtClean="0"/>
              <a:pPr>
                <a:defRPr/>
              </a:pPr>
              <a:t>12</a:t>
            </a:fld>
            <a:endParaRPr lang="en-A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8785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3405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155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2485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9065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9679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8833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2967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0952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6895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7287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414631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8432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647" r="24895" b="7652"/>
          <a:stretch/>
        </p:blipFill>
        <p:spPr>
          <a:xfrm>
            <a:off x="0" y="7032"/>
            <a:ext cx="9144000" cy="685096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5562600"/>
            <a:ext cx="912495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st="25400" sx="105000" sy="105000" algn="ctr" rotWithShape="0">
                    <a:prstClr val="black">
                      <a:alpha val="55000"/>
                    </a:prstClr>
                  </a:outerShdw>
                </a:effectLst>
              </a:rPr>
              <a:t>Pope Francis washes the feet of wo women and two Muslims at Juvenile detention centre Rome Easter 2013</a:t>
            </a:r>
            <a:endParaRPr lang="en-A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st="25400" sx="105000" sy="105000" algn="ctr" rotWithShape="0">
                  <a:prstClr val="black">
                    <a:alpha val="55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52012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57" t="24102" r="246" b="158"/>
          <a:stretch/>
        </p:blipFill>
        <p:spPr>
          <a:xfrm>
            <a:off x="-152400" y="1"/>
            <a:ext cx="9429750" cy="710565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9050" y="3352800"/>
            <a:ext cx="912495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Muslim ‘Peace Circle’ Surrounds Norwegian </a:t>
            </a:r>
            <a:endParaRPr lang="en-AU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en-A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Synagogue, Copenhagen Feb, 2015</a:t>
            </a:r>
            <a:endParaRPr lang="en-A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67093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7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757" t="24102" r="246" b="158"/>
          <a:stretch/>
        </p:blipFill>
        <p:spPr>
          <a:xfrm>
            <a:off x="-152400" y="1"/>
            <a:ext cx="9429750" cy="710565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9050" y="2362200"/>
            <a:ext cx="912495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Thirty-seven-year-old </a:t>
            </a:r>
            <a:r>
              <a:rPr lang="en-A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Zeeshan</a:t>
            </a:r>
            <a:r>
              <a:rPr lang="en-A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Abdullah, one of the organizers, told the crowd. “This shows that there are many more peacemakers than war-makers. There is still hope </a:t>
            </a:r>
            <a:endParaRPr lang="en-AU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en-A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for </a:t>
            </a:r>
            <a:r>
              <a:rPr lang="en-A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humanity, for peace and love </a:t>
            </a:r>
            <a:r>
              <a:rPr lang="en-A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across </a:t>
            </a:r>
          </a:p>
          <a:p>
            <a:pPr algn="ctr"/>
            <a:r>
              <a:rPr lang="en-A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religious </a:t>
            </a:r>
            <a:r>
              <a:rPr lang="en-A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differences </a:t>
            </a:r>
            <a:r>
              <a:rPr lang="en-A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and </a:t>
            </a:r>
            <a:r>
              <a:rPr lang="en-A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background</a:t>
            </a:r>
            <a:r>
              <a:rPr lang="en-A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.”</a:t>
            </a:r>
            <a:endParaRPr lang="en-A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en-A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The chief </a:t>
            </a:r>
            <a:r>
              <a:rPr lang="en-A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rabbi of Norway looked </a:t>
            </a:r>
            <a:endParaRPr lang="en-AU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en-A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visibly </a:t>
            </a:r>
            <a:r>
              <a:rPr lang="en-A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moved by the </a:t>
            </a:r>
            <a:r>
              <a:rPr lang="en-A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gesture</a:t>
            </a:r>
            <a:r>
              <a:rPr lang="en-A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15682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7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AU" sz="5400" dirty="0" smtClean="0">
              <a:solidFill>
                <a:schemeClr val="tx1">
                  <a:lumMod val="95000"/>
                </a:schemeClr>
              </a:solidFill>
              <a:latin typeface="+mj-lt"/>
            </a:endParaRPr>
          </a:p>
          <a:p>
            <a:pPr marL="0" indent="0" algn="ctr">
              <a:buNone/>
            </a:pPr>
            <a:r>
              <a:rPr lang="en-AU" sz="5400" dirty="0" smtClean="0">
                <a:solidFill>
                  <a:schemeClr val="tx1">
                    <a:lumMod val="95000"/>
                  </a:schemeClr>
                </a:solidFill>
                <a:latin typeface="+mj-lt"/>
              </a:rPr>
              <a:t>Ecological </a:t>
            </a:r>
          </a:p>
          <a:p>
            <a:pPr marL="0" indent="0" algn="ctr">
              <a:buNone/>
            </a:pPr>
            <a:r>
              <a:rPr lang="en-AU" sz="5400" dirty="0" smtClean="0">
                <a:solidFill>
                  <a:schemeClr val="tx1">
                    <a:lumMod val="95000"/>
                  </a:schemeClr>
                </a:solidFill>
                <a:latin typeface="+mj-lt"/>
              </a:rPr>
              <a:t>Conversion</a:t>
            </a:r>
          </a:p>
          <a:p>
            <a:pPr marL="0" indent="0" algn="ctr">
              <a:buNone/>
            </a:pPr>
            <a:r>
              <a:rPr lang="en-AU" sz="2800" i="1" dirty="0" smtClean="0">
                <a:solidFill>
                  <a:schemeClr val="tx1">
                    <a:lumMod val="95000"/>
                  </a:schemeClr>
                </a:solidFill>
                <a:latin typeface="+mj-lt"/>
              </a:rPr>
              <a:t>(Blessed John Paul II, Jan 2001)</a:t>
            </a:r>
            <a:endParaRPr lang="en-AU" sz="2800" i="1" dirty="0">
              <a:solidFill>
                <a:schemeClr val="tx1">
                  <a:lumMod val="9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75054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15240"/>
            <a:ext cx="9144000" cy="68427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1000" y="990600"/>
            <a:ext cx="71677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000" dirty="0" smtClean="0">
                <a:ln w="3175"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noFill/>
                <a:latin typeface="+mj-lt"/>
              </a:rPr>
              <a:t>‘</a:t>
            </a:r>
            <a:r>
              <a:rPr lang="en-A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Earthrise’ – first photograph of Earth from the moon </a:t>
            </a:r>
          </a:p>
          <a:p>
            <a:r>
              <a:rPr lang="en-A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taken by </a:t>
            </a:r>
            <a:r>
              <a:rPr lang="en-A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astronaut William Anders </a:t>
            </a:r>
            <a:r>
              <a:rPr lang="en-A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(1968) </a:t>
            </a:r>
            <a:endParaRPr lang="en-A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09723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21282" y="38100"/>
            <a:ext cx="12565282" cy="681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838200" y="1219200"/>
            <a:ext cx="73152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42900" algn="ctr" rotWithShape="0">
                    <a:prstClr val="black"/>
                  </a:outerShdw>
                </a:effectLst>
              </a:rPr>
              <a:t>"We are losing our attitude of wonder, of contemplation, of listening to creation and thus we no longer </a:t>
            </a:r>
            <a:r>
              <a:rPr lang="en-A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342900" algn="ctr" rotWithShape="0">
                    <a:prstClr val="black"/>
                  </a:outerShdw>
                </a:effectLst>
              </a:rPr>
              <a:t>manage to interpret within it what Benedict XVI calls 'the rhythm of the love-story between God and man.'"</a:t>
            </a:r>
          </a:p>
          <a:p>
            <a:endParaRPr lang="en-A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342900" algn="ctr" rotWithShape="0">
                  <a:prstClr val="black"/>
                </a:outerShdw>
              </a:effectLst>
            </a:endParaRPr>
          </a:p>
          <a:p>
            <a:r>
              <a:rPr lang="en-A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42900" algn="ctr" rotWithShape="0">
                    <a:prstClr val="black"/>
                  </a:outerShdw>
                </a:effectLst>
              </a:rPr>
              <a:t>+ Pope Francis</a:t>
            </a:r>
          </a:p>
        </p:txBody>
      </p:sp>
    </p:spTree>
    <p:extLst>
      <p:ext uri="{BB962C8B-B14F-4D97-AF65-F5344CB8AC3E}">
        <p14:creationId xmlns:p14="http://schemas.microsoft.com/office/powerpoint/2010/main" val="2323589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1219200"/>
            <a:ext cx="5410200" cy="408965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6248400" cy="46021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AU" sz="5400" dirty="0" smtClean="0">
                <a:solidFill>
                  <a:schemeClr val="tx1">
                    <a:lumMod val="95000"/>
                  </a:schemeClr>
                </a:solidFill>
                <a:latin typeface="+mj-lt"/>
              </a:rPr>
              <a:t>Where do you see</a:t>
            </a:r>
          </a:p>
          <a:p>
            <a:pPr marL="0" indent="0" algn="ctr">
              <a:buNone/>
            </a:pPr>
            <a:r>
              <a:rPr lang="en-AU" sz="5400" dirty="0" smtClean="0">
                <a:solidFill>
                  <a:schemeClr val="tx1">
                    <a:lumMod val="95000"/>
                  </a:schemeClr>
                </a:solidFill>
                <a:latin typeface="+mj-lt"/>
              </a:rPr>
              <a:t>the Mystery</a:t>
            </a:r>
          </a:p>
          <a:p>
            <a:pPr marL="0" indent="0" algn="ctr">
              <a:buNone/>
            </a:pPr>
            <a:r>
              <a:rPr lang="en-AU" sz="5400" dirty="0" smtClean="0">
                <a:solidFill>
                  <a:schemeClr val="tx1">
                    <a:lumMod val="95000"/>
                  </a:schemeClr>
                </a:solidFill>
                <a:latin typeface="+mj-lt"/>
              </a:rPr>
              <a:t>“burning”</a:t>
            </a:r>
          </a:p>
          <a:p>
            <a:pPr marL="0" indent="0" algn="ctr">
              <a:buNone/>
            </a:pPr>
            <a:r>
              <a:rPr lang="en-AU" sz="5400" dirty="0">
                <a:solidFill>
                  <a:schemeClr val="tx1">
                    <a:lumMod val="95000"/>
                  </a:schemeClr>
                </a:solidFill>
                <a:latin typeface="+mj-lt"/>
              </a:rPr>
              <a:t>i</a:t>
            </a:r>
            <a:r>
              <a:rPr lang="en-AU" sz="5400" dirty="0" smtClean="0">
                <a:solidFill>
                  <a:schemeClr val="tx1">
                    <a:lumMod val="95000"/>
                  </a:schemeClr>
                </a:solidFill>
                <a:latin typeface="+mj-lt"/>
              </a:rPr>
              <a:t>n our world today?</a:t>
            </a:r>
            <a:endParaRPr lang="en-AU" sz="5400" dirty="0">
              <a:solidFill>
                <a:schemeClr val="tx1">
                  <a:lumMod val="95000"/>
                </a:schemeClr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71800" y="5867400"/>
            <a:ext cx="32806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00" dirty="0" smtClean="0"/>
              <a:t>http://abundance.org.au</a:t>
            </a: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3517735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6385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67" t="21666" r="1667" b="-17778"/>
          <a:stretch/>
        </p:blipFill>
        <p:spPr>
          <a:xfrm>
            <a:off x="-237849" y="-228600"/>
            <a:ext cx="9381849" cy="9016999"/>
          </a:xfrm>
          <a:prstGeom prst="rect">
            <a:avLst/>
          </a:prstGeom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0" y="1295400"/>
            <a:ext cx="9144000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5400" dirty="0" smtClean="0">
                <a:solidFill>
                  <a:schemeClr val="tx1">
                    <a:lumMod val="95000"/>
                  </a:schemeClr>
                </a:solidFill>
                <a:latin typeface="+mj-lt"/>
              </a:rPr>
              <a:t>Dwelling </a:t>
            </a:r>
          </a:p>
          <a:p>
            <a:r>
              <a:rPr lang="en-AU" sz="5400" dirty="0">
                <a:solidFill>
                  <a:schemeClr val="tx1">
                    <a:lumMod val="95000"/>
                  </a:schemeClr>
                </a:solidFill>
                <a:latin typeface="+mj-lt"/>
              </a:rPr>
              <a:t>i</a:t>
            </a:r>
            <a:r>
              <a:rPr lang="en-AU" sz="5400" dirty="0" smtClean="0">
                <a:solidFill>
                  <a:schemeClr val="tx1">
                    <a:lumMod val="95000"/>
                  </a:schemeClr>
                </a:solidFill>
                <a:latin typeface="+mj-lt"/>
              </a:rPr>
              <a:t>n the Space</a:t>
            </a:r>
          </a:p>
          <a:p>
            <a:r>
              <a:rPr lang="en-AU" sz="5400" dirty="0" smtClean="0">
                <a:solidFill>
                  <a:schemeClr val="tx1">
                    <a:lumMod val="95000"/>
                  </a:schemeClr>
                </a:solidFill>
                <a:latin typeface="+mj-lt"/>
              </a:rPr>
              <a:t>Between</a:t>
            </a:r>
          </a:p>
          <a:p>
            <a:r>
              <a:rPr lang="en-AU" sz="5400" dirty="0" smtClean="0">
                <a:solidFill>
                  <a:schemeClr val="tx1">
                    <a:lumMod val="95000"/>
                  </a:schemeClr>
                </a:solidFill>
                <a:latin typeface="+mj-lt"/>
              </a:rPr>
              <a:t>Heaven and Earth</a:t>
            </a:r>
            <a:endParaRPr lang="en-AU" sz="5400" dirty="0">
              <a:solidFill>
                <a:schemeClr val="tx1">
                  <a:lumMod val="9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03735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609600" y="836712"/>
            <a:ext cx="7924800" cy="54006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fontAlgn="auto">
              <a:buNone/>
              <a:defRPr/>
            </a:pPr>
            <a:r>
              <a:rPr lang="en-AU" sz="3600" dirty="0" smtClean="0">
                <a:latin typeface="Cambria" panose="02040503050406030204" pitchFamily="18" charset="0"/>
              </a:rPr>
              <a:t>Your </a:t>
            </a:r>
            <a:r>
              <a:rPr lang="en-AU" sz="3600" dirty="0">
                <a:latin typeface="Cambria" panose="02040503050406030204" pitchFamily="18" charset="0"/>
              </a:rPr>
              <a:t>soul knows the geography of your destiny. Your soul alone has the map of your future, therefore you can trust this indirect, oblique side of yourself. </a:t>
            </a:r>
            <a:endParaRPr lang="en-AU" sz="3600" dirty="0" smtClean="0">
              <a:latin typeface="Cambria" panose="02040503050406030204" pitchFamily="18" charset="0"/>
            </a:endParaRPr>
          </a:p>
          <a:p>
            <a:pPr marL="0" indent="0" fontAlgn="auto">
              <a:buNone/>
              <a:defRPr/>
            </a:pPr>
            <a:r>
              <a:rPr lang="en-AU" sz="3600" dirty="0" smtClean="0">
                <a:latin typeface="Cambria" panose="02040503050406030204" pitchFamily="18" charset="0"/>
              </a:rPr>
              <a:t>If </a:t>
            </a:r>
            <a:r>
              <a:rPr lang="en-AU" sz="3600" dirty="0">
                <a:latin typeface="Cambria" panose="02040503050406030204" pitchFamily="18" charset="0"/>
              </a:rPr>
              <a:t>you do, it will take you where you need to go, but more important it will teach you a kindness of rhythm in your journey</a:t>
            </a:r>
            <a:r>
              <a:rPr lang="en-AU" sz="3600" dirty="0" smtClean="0">
                <a:latin typeface="Cambria" panose="02040503050406030204" pitchFamily="18" charset="0"/>
              </a:rPr>
              <a:t>.</a:t>
            </a:r>
          </a:p>
          <a:p>
            <a:pPr marL="0" indent="0" fontAlgn="auto">
              <a:buNone/>
              <a:defRPr/>
            </a:pPr>
            <a:endParaRPr lang="en-AU" sz="1800" dirty="0" smtClean="0">
              <a:latin typeface="Cambria" panose="02040503050406030204" pitchFamily="18" charset="0"/>
            </a:endParaRPr>
          </a:p>
          <a:p>
            <a:pPr marL="0" indent="0" fontAlgn="auto">
              <a:buNone/>
              <a:defRPr/>
            </a:pPr>
            <a:r>
              <a:rPr lang="en-AU" sz="1800" dirty="0">
                <a:latin typeface="Cambria" panose="02040503050406030204" pitchFamily="18" charset="0"/>
              </a:rPr>
              <a:t>John </a:t>
            </a:r>
            <a:r>
              <a:rPr lang="en-AU" sz="1800" dirty="0" err="1" smtClean="0">
                <a:latin typeface="Cambria" panose="02040503050406030204" pitchFamily="18" charset="0"/>
              </a:rPr>
              <a:t>O'Donohue</a:t>
            </a:r>
            <a:r>
              <a:rPr lang="en-AU" sz="1800" dirty="0" smtClean="0">
                <a:latin typeface="Cambria" panose="02040503050406030204" pitchFamily="18" charset="0"/>
              </a:rPr>
              <a:t>, </a:t>
            </a:r>
            <a:r>
              <a:rPr lang="en-AU" sz="1800" dirty="0" err="1" smtClean="0">
                <a:latin typeface="Cambria" panose="02040503050406030204" pitchFamily="18" charset="0"/>
              </a:rPr>
              <a:t>Anam</a:t>
            </a:r>
            <a:r>
              <a:rPr lang="en-AU" sz="1800" dirty="0" smtClean="0">
                <a:latin typeface="Cambria" panose="02040503050406030204" pitchFamily="18" charset="0"/>
              </a:rPr>
              <a:t> </a:t>
            </a:r>
            <a:r>
              <a:rPr lang="en-AU" sz="1800" dirty="0">
                <a:latin typeface="Cambria" panose="02040503050406030204" pitchFamily="18" charset="0"/>
              </a:rPr>
              <a:t>Cara: A Book of Celtic Wisdom</a:t>
            </a:r>
          </a:p>
          <a:p>
            <a:pPr marL="0" indent="0" fontAlgn="auto">
              <a:buNone/>
              <a:defRPr/>
            </a:pPr>
            <a:endParaRPr lang="en-AU" sz="32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6601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AU" sz="5400" dirty="0" err="1" smtClean="0">
                <a:solidFill>
                  <a:schemeClr val="tx1">
                    <a:lumMod val="95000"/>
                  </a:schemeClr>
                </a:solidFill>
                <a:latin typeface="+mj-lt"/>
              </a:rPr>
              <a:t>Enoughness</a:t>
            </a:r>
            <a:endParaRPr lang="en-AU" sz="5400" dirty="0" smtClean="0">
              <a:solidFill>
                <a:schemeClr val="tx1">
                  <a:lumMod val="95000"/>
                </a:schemeClr>
              </a:solidFill>
              <a:latin typeface="+mj-lt"/>
            </a:endParaRPr>
          </a:p>
          <a:p>
            <a:pPr marL="0" indent="0" algn="ctr">
              <a:buNone/>
            </a:pPr>
            <a:r>
              <a:rPr lang="en-AU" sz="5400" dirty="0" smtClean="0">
                <a:solidFill>
                  <a:schemeClr val="tx1">
                    <a:lumMod val="95000"/>
                  </a:schemeClr>
                </a:solidFill>
                <a:latin typeface="+mj-lt"/>
              </a:rPr>
              <a:t>And</a:t>
            </a:r>
          </a:p>
          <a:p>
            <a:pPr marL="0" indent="0" algn="ctr">
              <a:buNone/>
            </a:pPr>
            <a:r>
              <a:rPr lang="en-AU" sz="5400" dirty="0" smtClean="0">
                <a:solidFill>
                  <a:schemeClr val="tx1">
                    <a:lumMod val="95000"/>
                  </a:schemeClr>
                </a:solidFill>
                <a:latin typeface="+mj-lt"/>
              </a:rPr>
              <a:t>Abundance</a:t>
            </a:r>
            <a:endParaRPr lang="en-AU" sz="5400" dirty="0">
              <a:solidFill>
                <a:schemeClr val="tx1">
                  <a:lumMod val="9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79408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hdw.backgroundswallpapers.info/0005/3d-abstract_hdwallpaper_orange-daisy_4623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2949" y="277951"/>
            <a:ext cx="8573852" cy="6409447"/>
          </a:xfrm>
          <a:prstGeom prst="rect">
            <a:avLst/>
          </a:prstGeom>
          <a:noFill/>
          <a:effectLst>
            <a:outerShdw blurRad="50800" dist="38100" dir="2700000" algn="tl" rotWithShape="0">
              <a:schemeClr val="bg1">
                <a:alpha val="60000"/>
              </a:schemeClr>
            </a:outerShdw>
          </a:effectLst>
        </p:spPr>
        <p:txBody>
          <a:bodyPr wrap="square" rtlCol="0">
            <a:spAutoFit/>
          </a:bodyPr>
          <a:lstStyle/>
          <a:p>
            <a:r>
              <a:rPr lang="en-AU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"Earth's crammed with heaven, </a:t>
            </a:r>
            <a:endParaRPr lang="en-AU" sz="4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</a:endParaRPr>
          </a:p>
          <a:p>
            <a:r>
              <a:rPr lang="en-A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and </a:t>
            </a:r>
            <a:r>
              <a:rPr lang="en-AU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every common bush </a:t>
            </a:r>
            <a:endParaRPr lang="en-AU" sz="4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</a:endParaRPr>
          </a:p>
          <a:p>
            <a:r>
              <a:rPr lang="en-A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afire </a:t>
            </a:r>
            <a:r>
              <a:rPr lang="en-AU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with God.</a:t>
            </a:r>
            <a:br>
              <a:rPr lang="en-AU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</a:br>
            <a:r>
              <a:rPr lang="en-AU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But only he </a:t>
            </a:r>
            <a:r>
              <a:rPr lang="en-A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who </a:t>
            </a:r>
            <a:r>
              <a:rPr lang="en-AU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sees </a:t>
            </a:r>
            <a:endParaRPr lang="en-AU" sz="4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</a:endParaRPr>
          </a:p>
          <a:p>
            <a:r>
              <a:rPr lang="en-A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takes </a:t>
            </a:r>
            <a:r>
              <a:rPr lang="en-AU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off </a:t>
            </a:r>
            <a:r>
              <a:rPr lang="en-A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his </a:t>
            </a:r>
            <a:r>
              <a:rPr lang="en-AU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shoes."</a:t>
            </a:r>
            <a:r>
              <a:rPr lang="en-AU" sz="4000" dirty="0"/>
              <a:t/>
            </a:r>
            <a:br>
              <a:rPr lang="en-AU" sz="4000" dirty="0"/>
            </a:br>
            <a:endParaRPr lang="en-AU" sz="4000" dirty="0" smtClean="0"/>
          </a:p>
          <a:p>
            <a:endParaRPr lang="en-AU" sz="4000" dirty="0" smtClean="0"/>
          </a:p>
          <a:p>
            <a:endParaRPr lang="en-AU" sz="4000" dirty="0"/>
          </a:p>
          <a:p>
            <a:endParaRPr lang="en-AU" sz="1050" dirty="0"/>
          </a:p>
          <a:p>
            <a:r>
              <a:rPr lang="en-AU" sz="4000" dirty="0"/>
              <a:t/>
            </a:r>
            <a:br>
              <a:rPr lang="en-AU" sz="4000" dirty="0"/>
            </a:br>
            <a:r>
              <a:rPr lang="en-AU" sz="4000" dirty="0" smtClean="0"/>
              <a:t>   </a:t>
            </a:r>
            <a:r>
              <a:rPr lang="en-AU" sz="32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Elizabeth </a:t>
            </a:r>
            <a:r>
              <a:rPr lang="en-AU" sz="32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Barrett </a:t>
            </a:r>
            <a:r>
              <a:rPr lang="en-AU" sz="32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Browning</a:t>
            </a:r>
            <a:endParaRPr lang="en-A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73705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AU" sz="5400" dirty="0" smtClean="0">
                <a:solidFill>
                  <a:schemeClr val="tx1">
                    <a:lumMod val="95000"/>
                  </a:schemeClr>
                </a:solidFill>
                <a:latin typeface="+mj-lt"/>
              </a:rPr>
              <a:t>A World of</a:t>
            </a:r>
          </a:p>
          <a:p>
            <a:pPr marL="0" indent="0" algn="ctr">
              <a:buNone/>
            </a:pPr>
            <a:r>
              <a:rPr lang="en-AU" sz="5400" dirty="0" smtClean="0">
                <a:solidFill>
                  <a:schemeClr val="tx1">
                    <a:lumMod val="95000"/>
                  </a:schemeClr>
                </a:solidFill>
                <a:latin typeface="+mj-lt"/>
              </a:rPr>
              <a:t>Engaged</a:t>
            </a:r>
          </a:p>
          <a:p>
            <a:pPr marL="0" indent="0" algn="ctr">
              <a:buNone/>
            </a:pPr>
            <a:r>
              <a:rPr lang="en-AU" sz="5400" dirty="0" smtClean="0">
                <a:solidFill>
                  <a:schemeClr val="tx1">
                    <a:lumMod val="95000"/>
                  </a:schemeClr>
                </a:solidFill>
                <a:latin typeface="+mj-lt"/>
              </a:rPr>
              <a:t>Contemplatives</a:t>
            </a:r>
            <a:endParaRPr lang="en-AU" sz="5400" dirty="0">
              <a:solidFill>
                <a:schemeClr val="tx1">
                  <a:lumMod val="9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16592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6" r="563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57200" y="152400"/>
            <a:ext cx="82296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bg2">
                      <a:lumMod val="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In 1993 a national </a:t>
            </a:r>
            <a:r>
              <a:rPr lang="en-A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bg2">
                      <a:lumMod val="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demonstration project conducted </a:t>
            </a:r>
            <a:r>
              <a:rPr lang="en-A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bg2">
                      <a:lumMod val="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in </a:t>
            </a:r>
            <a:r>
              <a:rPr lang="en-A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bg2">
                      <a:lumMod val="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Washington, </a:t>
            </a:r>
            <a:r>
              <a:rPr lang="en-A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bg2">
                      <a:lumMod val="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D.C., by a </a:t>
            </a:r>
          </a:p>
          <a:p>
            <a:pPr algn="ctr"/>
            <a:r>
              <a:rPr lang="en-A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bg2">
                      <a:lumMod val="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coherence-creating group of meditators </a:t>
            </a:r>
          </a:p>
          <a:p>
            <a:pPr algn="ctr"/>
            <a:r>
              <a:rPr lang="en-A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bg2">
                      <a:lumMod val="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reduced serious crime by 23</a:t>
            </a:r>
            <a:r>
              <a:rPr lang="en-A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bg2">
                      <a:lumMod val="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% </a:t>
            </a:r>
            <a:r>
              <a:rPr lang="en-A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bg2">
                      <a:lumMod val="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over </a:t>
            </a:r>
            <a:r>
              <a:rPr lang="en-A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bg2">
                      <a:lumMod val="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four weeks</a:t>
            </a:r>
          </a:p>
        </p:txBody>
      </p:sp>
    </p:spTree>
    <p:extLst>
      <p:ext uri="{BB962C8B-B14F-4D97-AF65-F5344CB8AC3E}">
        <p14:creationId xmlns:p14="http://schemas.microsoft.com/office/powerpoint/2010/main" val="342028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0868" y="0"/>
            <a:ext cx="10305738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18" y="16328"/>
            <a:ext cx="8707582" cy="6841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870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AU" sz="5400" dirty="0" smtClean="0">
              <a:solidFill>
                <a:schemeClr val="tx1">
                  <a:lumMod val="95000"/>
                </a:schemeClr>
              </a:solidFill>
              <a:latin typeface="+mj-lt"/>
            </a:endParaRPr>
          </a:p>
          <a:p>
            <a:pPr marL="0" indent="0" algn="ctr">
              <a:buNone/>
            </a:pPr>
            <a:r>
              <a:rPr lang="en-AU" sz="5400" dirty="0" smtClean="0">
                <a:solidFill>
                  <a:schemeClr val="tx1">
                    <a:lumMod val="95000"/>
                  </a:schemeClr>
                </a:solidFill>
                <a:latin typeface="+mj-lt"/>
              </a:rPr>
              <a:t>Widening</a:t>
            </a:r>
          </a:p>
          <a:p>
            <a:pPr marL="0" indent="0" algn="ctr">
              <a:buNone/>
            </a:pPr>
            <a:r>
              <a:rPr lang="en-AU" sz="5400" dirty="0" smtClean="0">
                <a:solidFill>
                  <a:schemeClr val="tx1">
                    <a:lumMod val="95000"/>
                  </a:schemeClr>
                </a:solidFill>
                <a:latin typeface="+mj-lt"/>
              </a:rPr>
              <a:t>our Circle of</a:t>
            </a:r>
          </a:p>
          <a:p>
            <a:pPr marL="0" indent="0" algn="ctr">
              <a:buNone/>
            </a:pPr>
            <a:r>
              <a:rPr lang="en-AU" sz="5400" dirty="0" smtClean="0">
                <a:solidFill>
                  <a:schemeClr val="tx1">
                    <a:lumMod val="95000"/>
                  </a:schemeClr>
                </a:solidFill>
                <a:latin typeface="+mj-lt"/>
              </a:rPr>
              <a:t>Compassion</a:t>
            </a:r>
            <a:endParaRPr lang="en-AU" sz="5400" dirty="0">
              <a:solidFill>
                <a:schemeClr val="tx1">
                  <a:lumMod val="9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7358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hri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Chris</Template>
  <TotalTime>2627</TotalTime>
  <Words>322</Words>
  <Application>Microsoft Office PowerPoint</Application>
  <PresentationFormat>On-screen Show (4:3)</PresentationFormat>
  <Paragraphs>65</Paragraphs>
  <Slides>17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Chris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Thomas Aquinas : Spiritual Theology  by Robert Aumann OP</dc:title>
  <dc:creator>Abundance</dc:creator>
  <cp:lastModifiedBy>Abundance</cp:lastModifiedBy>
  <cp:revision>121</cp:revision>
  <dcterms:created xsi:type="dcterms:W3CDTF">2006-08-16T00:00:00Z</dcterms:created>
  <dcterms:modified xsi:type="dcterms:W3CDTF">2015-06-11T00:16:51Z</dcterms:modified>
</cp:coreProperties>
</file>